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9" autoAdjust="0"/>
    <p:restoredTop sz="61400" autoAdjust="0"/>
  </p:normalViewPr>
  <p:slideViewPr>
    <p:cSldViewPr snapToGrid="0">
      <p:cViewPr varScale="1">
        <p:scale>
          <a:sx n="42" d="100"/>
          <a:sy n="42" d="100"/>
        </p:scale>
        <p:origin x="1350" y="48"/>
      </p:cViewPr>
      <p:guideLst/>
    </p:cSldViewPr>
  </p:slideViewPr>
  <p:notesTextViewPr>
    <p:cViewPr>
      <p:scale>
        <a:sx n="1" d="1"/>
        <a:sy n="1" d="1"/>
      </p:scale>
      <p:origin x="0" y="-6"/>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466701" cy="803138"/>
          </a:xfrm>
          <a:prstGeom prst="rect">
            <a:avLst/>
          </a:prstGeom>
        </p:spPr>
        <p:txBody>
          <a:bodyPr vert="horz" lIns="93497" tIns="46749" rIns="93497" bIns="46749" rtlCol="0"/>
          <a:lstStyle>
            <a:lvl1pPr algn="l">
              <a:defRPr sz="1200"/>
            </a:lvl1pPr>
          </a:lstStyle>
          <a:p>
            <a:r>
              <a:rPr lang="en-US" sz="2900" dirty="0">
                <a:latin typeface="Blue Highway Condensed" panose="02010603020202020303" pitchFamily="2" charset="0"/>
              </a:rPr>
              <a:t>Great is the Mystery of Godliness</a:t>
            </a:r>
          </a:p>
          <a:p>
            <a:r>
              <a:rPr lang="en-US" dirty="0" smtClean="0"/>
              <a:t>(1 Timothy 3:16)</a:t>
            </a:r>
            <a:endParaRPr lang="en-US" dirty="0"/>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dirty="0" smtClean="0"/>
              <a:t>December 13, 2015 PM</a:t>
            </a:r>
            <a:endParaRPr lang="en-US"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1057660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6F556BFA-87EF-4AAB-A02E-8CBE1E2C1881}" type="datetimeFigureOut">
              <a:rPr lang="en-US" smtClean="0"/>
              <a:t>12/13/2015</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E627DE64-78E1-43D3-AF14-DAC92939EBDD}" type="slidenum">
              <a:rPr lang="en-US" smtClean="0"/>
              <a:t>‹#›</a:t>
            </a:fld>
            <a:endParaRPr lang="en-US"/>
          </a:p>
        </p:txBody>
      </p:sp>
    </p:spTree>
    <p:extLst>
      <p:ext uri="{BB962C8B-B14F-4D97-AF65-F5344CB8AC3E}">
        <p14:creationId xmlns:p14="http://schemas.microsoft.com/office/powerpoint/2010/main" val="31429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Greatness</a:t>
            </a:r>
            <a:r>
              <a:rPr lang="en-US" b="1" baseline="0" dirty="0" smtClean="0"/>
              <a:t> of the Mystery of Godliness is beyond dispute or controversy:</a:t>
            </a:r>
          </a:p>
          <a:p>
            <a:pPr marL="642795" lvl="1" indent="-175308">
              <a:buFont typeface="Arial" panose="020B0604020202020204" pitchFamily="34" charset="0"/>
              <a:buChar char="•"/>
            </a:pPr>
            <a:r>
              <a:rPr lang="en-US" baseline="0" dirty="0" smtClean="0"/>
              <a:t>Some things are evident and beyond dispute to any reasonable person</a:t>
            </a:r>
          </a:p>
          <a:p>
            <a:pPr marL="642795" lvl="1" indent="-175308">
              <a:buFont typeface="Arial" panose="020B0604020202020204" pitchFamily="34" charset="0"/>
              <a:buChar char="•"/>
            </a:pPr>
            <a:r>
              <a:rPr lang="en-US" baseline="0" dirty="0" smtClean="0"/>
              <a:t>This is one of them.  (Paul supplies the proof in these phrases)</a:t>
            </a:r>
          </a:p>
          <a:p>
            <a:endParaRPr lang="en-US" baseline="0" dirty="0" smtClean="0"/>
          </a:p>
          <a:p>
            <a:r>
              <a:rPr lang="en-US" b="1" baseline="0" dirty="0" smtClean="0"/>
              <a:t>What is the mystery of Godliness?  As seen in the words here, it is the GOSPEL OF the Christ</a:t>
            </a:r>
          </a:p>
          <a:p>
            <a:endParaRPr lang="en-US" baseline="0" dirty="0" smtClean="0"/>
          </a:p>
          <a:p>
            <a:r>
              <a:rPr lang="en-US" b="1" dirty="0" smtClean="0"/>
              <a:t>(Colossians</a:t>
            </a:r>
            <a:r>
              <a:rPr lang="en-US" b="1" baseline="0" dirty="0" smtClean="0"/>
              <a:t> 1:26-28</a:t>
            </a:r>
            <a:r>
              <a:rPr lang="en-US" b="1" i="1" baseline="0" dirty="0" smtClean="0"/>
              <a:t>), </a:t>
            </a:r>
            <a:r>
              <a:rPr lang="en-US" i="1" baseline="0" dirty="0" smtClean="0"/>
              <a:t>“the mystery which has been hidden from ages and from generations, but now has been revealed to His saints. </a:t>
            </a:r>
            <a:r>
              <a:rPr lang="en-US" i="1" baseline="30000" dirty="0" smtClean="0"/>
              <a:t>27</a:t>
            </a:r>
            <a:r>
              <a:rPr lang="en-US" i="1" baseline="0" dirty="0" smtClean="0"/>
              <a:t> To them God willed to make known what are the riches of the glory of this mystery among the Gentiles: which is Christ in you, the hope of glory. </a:t>
            </a:r>
            <a:r>
              <a:rPr lang="en-US" i="1" baseline="30000" dirty="0" smtClean="0"/>
              <a:t>28</a:t>
            </a:r>
            <a:r>
              <a:rPr lang="en-US" i="1" baseline="0" dirty="0" smtClean="0"/>
              <a:t> Him we preach, warning every man and teaching every man in all wisdom, that we may present every man perfect in Christ Jesus.”</a:t>
            </a:r>
          </a:p>
          <a:p>
            <a:endParaRPr lang="en-US" i="1" baseline="0" dirty="0" smtClean="0"/>
          </a:p>
          <a:p>
            <a:r>
              <a:rPr lang="en-US" i="1" baseline="0" dirty="0" smtClean="0"/>
              <a:t>(Note:  Preached at West Side </a:t>
            </a:r>
            <a:r>
              <a:rPr lang="en-US" i="1" baseline="0" smtClean="0"/>
              <a:t>on December 13, 2015 PM)</a:t>
            </a:r>
            <a:endParaRPr lang="en-US" i="1" dirty="0"/>
          </a:p>
        </p:txBody>
      </p:sp>
      <p:sp>
        <p:nvSpPr>
          <p:cNvPr id="4" name="Slide Number Placeholder 3"/>
          <p:cNvSpPr>
            <a:spLocks noGrp="1"/>
          </p:cNvSpPr>
          <p:nvPr>
            <p:ph type="sldNum" sz="quarter" idx="10"/>
          </p:nvPr>
        </p:nvSpPr>
        <p:spPr/>
        <p:txBody>
          <a:bodyPr/>
          <a:lstStyle/>
          <a:p>
            <a:fld id="{E627DE64-78E1-43D3-AF14-DAC92939EBDD}" type="slidenum">
              <a:rPr lang="en-US" smtClean="0"/>
              <a:t>1</a:t>
            </a:fld>
            <a:endParaRPr lang="en-US"/>
          </a:p>
        </p:txBody>
      </p:sp>
    </p:spTree>
    <p:extLst>
      <p:ext uri="{BB962C8B-B14F-4D97-AF65-F5344CB8AC3E}">
        <p14:creationId xmlns:p14="http://schemas.microsoft.com/office/powerpoint/2010/main" val="3557440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(1 John 4:2-3), </a:t>
            </a:r>
            <a:r>
              <a:rPr lang="en-US" i="1" dirty="0" smtClean="0"/>
              <a:t>“By this you know the Spirit of God: Every spirit that confesses that Jesus Christ has come in the flesh is of God, 3 and every spirit that does not confess that Jesus Christ has come in the flesh is not of God. And this is the spirit of the Antichrist, which you have heard was coming, and is now already in the world.”</a:t>
            </a:r>
          </a:p>
          <a:p>
            <a:endParaRPr lang="en-US" i="1" dirty="0" smtClean="0"/>
          </a:p>
          <a:p>
            <a:r>
              <a:rPr lang="en-US" b="1" i="0" dirty="0" smtClean="0"/>
              <a:t>(John 1:1-3), </a:t>
            </a:r>
            <a:r>
              <a:rPr lang="en-US" i="1" dirty="0" smtClean="0"/>
              <a:t>“In the beginning was the Word, and the Word was with God, and the Word was God. </a:t>
            </a:r>
            <a:r>
              <a:rPr lang="en-US" i="1" baseline="30000" dirty="0" smtClean="0"/>
              <a:t>2</a:t>
            </a:r>
            <a:r>
              <a:rPr lang="en-US" i="1" dirty="0" smtClean="0"/>
              <a:t> He was in the beginning with God. </a:t>
            </a:r>
            <a:r>
              <a:rPr lang="en-US" i="1" baseline="30000" dirty="0" smtClean="0"/>
              <a:t>3</a:t>
            </a:r>
            <a:r>
              <a:rPr lang="en-US" i="1" dirty="0" smtClean="0"/>
              <a:t> All things were made through Him, and without Him nothing was made that was made.”</a:t>
            </a:r>
          </a:p>
          <a:p>
            <a:endParaRPr lang="en-US" i="1" dirty="0" smtClean="0"/>
          </a:p>
          <a:p>
            <a:r>
              <a:rPr lang="en-US" b="1" i="0" dirty="0" smtClean="0"/>
              <a:t>(John 1:14),</a:t>
            </a:r>
            <a:r>
              <a:rPr lang="en-US" b="1" i="0" baseline="0" dirty="0" smtClean="0"/>
              <a:t> </a:t>
            </a:r>
            <a:r>
              <a:rPr lang="en-US" i="1" baseline="0" dirty="0" smtClean="0"/>
              <a:t>“And the Word became flesh and dwelt among us, and we beheld His glory, the glory as of the only begotten of the Father, full of grace and truth.”</a:t>
            </a:r>
            <a:endParaRPr lang="en-US" i="1" dirty="0"/>
          </a:p>
        </p:txBody>
      </p:sp>
      <p:sp>
        <p:nvSpPr>
          <p:cNvPr id="4" name="Slide Number Placeholder 3"/>
          <p:cNvSpPr>
            <a:spLocks noGrp="1"/>
          </p:cNvSpPr>
          <p:nvPr>
            <p:ph type="sldNum" sz="quarter" idx="10"/>
          </p:nvPr>
        </p:nvSpPr>
        <p:spPr/>
        <p:txBody>
          <a:bodyPr/>
          <a:lstStyle/>
          <a:p>
            <a:fld id="{E627DE64-78E1-43D3-AF14-DAC92939EBDD}" type="slidenum">
              <a:rPr lang="en-US" smtClean="0"/>
              <a:t>2</a:t>
            </a:fld>
            <a:endParaRPr lang="en-US"/>
          </a:p>
        </p:txBody>
      </p:sp>
    </p:spTree>
    <p:extLst>
      <p:ext uri="{BB962C8B-B14F-4D97-AF65-F5344CB8AC3E}">
        <p14:creationId xmlns:p14="http://schemas.microsoft.com/office/powerpoint/2010/main" val="1035987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(Matthew</a:t>
            </a:r>
            <a:r>
              <a:rPr lang="en-US" b="1" i="0" baseline="0" dirty="0" smtClean="0"/>
              <a:t> 3:16), </a:t>
            </a:r>
            <a:r>
              <a:rPr lang="en-US" b="0" i="1" baseline="0" dirty="0" smtClean="0"/>
              <a:t>“When He had been baptized, Jesus came up immediately from the water; and behold, the heavens were opened to Him, and He saw the Spirit of God descending like a dove and alighting upon Him.”</a:t>
            </a:r>
          </a:p>
          <a:p>
            <a:endParaRPr lang="en-US" b="1" i="0" baseline="0" dirty="0" smtClean="0"/>
          </a:p>
          <a:p>
            <a:r>
              <a:rPr lang="en-US" b="1" i="0" baseline="0" dirty="0" smtClean="0"/>
              <a:t>(John 15:26), </a:t>
            </a:r>
            <a:r>
              <a:rPr lang="en-US" b="0" i="1" baseline="0" dirty="0" smtClean="0"/>
              <a:t>"But when the Helper comes, whom I shall send to you from the Father, the Spirit of truth who proceeds from the Father, He will testify of Me.”</a:t>
            </a:r>
          </a:p>
          <a:p>
            <a:endParaRPr lang="en-US" b="1" i="0" baseline="0" dirty="0" smtClean="0"/>
          </a:p>
          <a:p>
            <a:r>
              <a:rPr lang="en-US" b="1" i="0" baseline="0" dirty="0" smtClean="0"/>
              <a:t>(Matthew 12:22-24, 28), </a:t>
            </a:r>
            <a:r>
              <a:rPr lang="en-US" b="0" i="1" baseline="0" dirty="0" smtClean="0"/>
              <a:t>“Then one was brought to Him who was demon- possessed, blind and mute; and He healed him, so that the blind and mute man both spoke and saw. </a:t>
            </a:r>
            <a:r>
              <a:rPr lang="en-US" b="0" i="1" baseline="30000" dirty="0" smtClean="0"/>
              <a:t>23</a:t>
            </a:r>
            <a:r>
              <a:rPr lang="en-US" b="0" i="1" baseline="0" dirty="0" smtClean="0"/>
              <a:t> And all the multitudes were amazed and said, "Could this be the Son of David?“ </a:t>
            </a:r>
            <a:r>
              <a:rPr lang="en-US" b="0" i="1" baseline="30000" dirty="0" smtClean="0"/>
              <a:t>24</a:t>
            </a:r>
            <a:r>
              <a:rPr lang="en-US" b="0" i="1" baseline="0" dirty="0" smtClean="0"/>
              <a:t> Now when the Pharisees heard it they said, "This fellow does not cast out demons except by Beelzebub, the ruler of the demons.“</a:t>
            </a:r>
          </a:p>
          <a:p>
            <a:endParaRPr lang="en-US" b="0" i="0" baseline="0" dirty="0" smtClean="0"/>
          </a:p>
          <a:p>
            <a:r>
              <a:rPr lang="en-US" b="1" i="0" baseline="0" dirty="0" smtClean="0"/>
              <a:t>(28) </a:t>
            </a:r>
            <a:r>
              <a:rPr lang="en-US" b="0" i="1" baseline="0" dirty="0" smtClean="0"/>
              <a:t>But if I cast out demons by the Spirit of God, surely the kingdom of God has come upon you.</a:t>
            </a:r>
            <a:endParaRPr lang="en-US" b="0" i="1" dirty="0"/>
          </a:p>
        </p:txBody>
      </p:sp>
      <p:sp>
        <p:nvSpPr>
          <p:cNvPr id="4" name="Slide Number Placeholder 3"/>
          <p:cNvSpPr>
            <a:spLocks noGrp="1"/>
          </p:cNvSpPr>
          <p:nvPr>
            <p:ph type="sldNum" sz="quarter" idx="10"/>
          </p:nvPr>
        </p:nvSpPr>
        <p:spPr/>
        <p:txBody>
          <a:bodyPr/>
          <a:lstStyle/>
          <a:p>
            <a:fld id="{E627DE64-78E1-43D3-AF14-DAC92939EBDD}" type="slidenum">
              <a:rPr lang="en-US" smtClean="0"/>
              <a:t>3</a:t>
            </a:fld>
            <a:endParaRPr lang="en-US"/>
          </a:p>
        </p:txBody>
      </p:sp>
    </p:spTree>
    <p:extLst>
      <p:ext uri="{BB962C8B-B14F-4D97-AF65-F5344CB8AC3E}">
        <p14:creationId xmlns:p14="http://schemas.microsoft.com/office/powerpoint/2010/main" val="56455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(Luke 2:13-14</a:t>
            </a:r>
            <a:r>
              <a:rPr lang="en-US" b="1" i="0" baseline="0" dirty="0" smtClean="0"/>
              <a:t>), (Appearing to shepherds at Jesus’ birth) </a:t>
            </a:r>
            <a:r>
              <a:rPr lang="en-US" b="0" i="1" baseline="0" dirty="0" smtClean="0"/>
              <a:t>“And suddenly there was with the angel a multitude of the heavenly host praising God and saying: </a:t>
            </a:r>
            <a:r>
              <a:rPr lang="en-US" b="0" i="1" baseline="30000" dirty="0" smtClean="0"/>
              <a:t>14</a:t>
            </a:r>
            <a:r>
              <a:rPr lang="en-US" b="0" i="1" baseline="0" dirty="0" smtClean="0"/>
              <a:t> "Glory to God in the highest, And on earth peace, goodwill toward men!".”</a:t>
            </a:r>
          </a:p>
          <a:p>
            <a:endParaRPr lang="en-US" b="1" i="0" baseline="0" dirty="0" smtClean="0"/>
          </a:p>
          <a:p>
            <a:r>
              <a:rPr lang="en-US" b="1" i="0" baseline="0" dirty="0" smtClean="0"/>
              <a:t>(Matthew 4:11), </a:t>
            </a:r>
            <a:r>
              <a:rPr lang="en-US" b="0" i="1" baseline="0" dirty="0" smtClean="0"/>
              <a:t>"Then the devil left Him, and behold, angels came and ministered to Him.”</a:t>
            </a:r>
          </a:p>
          <a:p>
            <a:endParaRPr lang="en-US" b="1" i="0" baseline="0" dirty="0" smtClean="0"/>
          </a:p>
          <a:p>
            <a:r>
              <a:rPr lang="en-US" b="1" i="0" baseline="0" dirty="0" smtClean="0"/>
              <a:t>(Matthew 28:5-6), </a:t>
            </a:r>
            <a:r>
              <a:rPr lang="en-US" b="0" i="1" baseline="0" dirty="0" smtClean="0"/>
              <a:t>“But the angel answered and said to the women, "Do not be afraid, for I know that you seek Jesus who was crucified. 6 He is not here; for He is risen, as He said. Come, see the place where the Lord lay.“</a:t>
            </a:r>
          </a:p>
          <a:p>
            <a:endParaRPr lang="en-US" b="0" i="0" baseline="0" dirty="0" smtClean="0"/>
          </a:p>
          <a:p>
            <a:r>
              <a:rPr lang="en-US" b="1" i="0" baseline="0" dirty="0" smtClean="0"/>
              <a:t>(Acts 1:9-11), “</a:t>
            </a:r>
            <a:r>
              <a:rPr lang="en-US" b="0" i="1" baseline="0" dirty="0" smtClean="0"/>
              <a:t>Now when He had spoken these things, while they watched, He was taken up, and a cloud received Him out of their sight. </a:t>
            </a:r>
            <a:r>
              <a:rPr lang="en-US" b="0" i="1" baseline="30000" dirty="0" smtClean="0"/>
              <a:t>10</a:t>
            </a:r>
            <a:r>
              <a:rPr lang="en-US" b="0" i="1" baseline="0" dirty="0" smtClean="0"/>
              <a:t> And while they looked steadfastly toward heaven as He went up, behold, two men stood by them in white apparel, </a:t>
            </a:r>
            <a:r>
              <a:rPr lang="en-US" b="0" i="1" baseline="30000" dirty="0" smtClean="0"/>
              <a:t>11</a:t>
            </a:r>
            <a:r>
              <a:rPr lang="en-US" b="0" i="1" baseline="0" dirty="0" smtClean="0"/>
              <a:t> who also said, "Men of Galilee, why do you stand gazing up into heaven? This same Jesus, who was taken up from you into heaven, will so come in like manner as you saw Him go into heaven."</a:t>
            </a:r>
            <a:endParaRPr lang="en-US" b="0" i="1" dirty="0"/>
          </a:p>
        </p:txBody>
      </p:sp>
      <p:sp>
        <p:nvSpPr>
          <p:cNvPr id="4" name="Slide Number Placeholder 3"/>
          <p:cNvSpPr>
            <a:spLocks noGrp="1"/>
          </p:cNvSpPr>
          <p:nvPr>
            <p:ph type="sldNum" sz="quarter" idx="10"/>
          </p:nvPr>
        </p:nvSpPr>
        <p:spPr/>
        <p:txBody>
          <a:bodyPr/>
          <a:lstStyle/>
          <a:p>
            <a:fld id="{E627DE64-78E1-43D3-AF14-DAC92939EBDD}" type="slidenum">
              <a:rPr lang="en-US" smtClean="0"/>
              <a:t>4</a:t>
            </a:fld>
            <a:endParaRPr lang="en-US"/>
          </a:p>
        </p:txBody>
      </p:sp>
    </p:spTree>
    <p:extLst>
      <p:ext uri="{BB962C8B-B14F-4D97-AF65-F5344CB8AC3E}">
        <p14:creationId xmlns:p14="http://schemas.microsoft.com/office/powerpoint/2010/main" val="286422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(Isaiah 2:2</a:t>
            </a:r>
            <a:r>
              <a:rPr lang="en-US" b="1" i="0" baseline="0" dirty="0" smtClean="0"/>
              <a:t>), </a:t>
            </a:r>
            <a:r>
              <a:rPr lang="en-US" b="0" i="1" baseline="0" dirty="0" smtClean="0"/>
              <a:t>“Now it shall come to pass in the latter days that the mountain of the Lord's house shall be established on the top of the mountains, and shall be exalted above the hills; and all nations shall flow to it.”</a:t>
            </a:r>
          </a:p>
          <a:p>
            <a:endParaRPr lang="en-US" b="1" i="0" baseline="0" dirty="0" smtClean="0"/>
          </a:p>
          <a:p>
            <a:r>
              <a:rPr lang="en-US" b="1" i="0" baseline="0" dirty="0" smtClean="0"/>
              <a:t>(Romans 1:16-17), </a:t>
            </a:r>
            <a:r>
              <a:rPr lang="en-US" b="0" i="1" baseline="0" dirty="0" smtClean="0"/>
              <a:t>"For I am not ashamed of the gospel of Christ, for it is the power of God to salvation for everyone who believes, for the Jew first and also for the Greek. </a:t>
            </a:r>
            <a:r>
              <a:rPr lang="en-US" b="0" i="1" baseline="30000" dirty="0" smtClean="0"/>
              <a:t>17</a:t>
            </a:r>
            <a:r>
              <a:rPr lang="en-US" b="0" i="1" baseline="0" dirty="0" smtClean="0"/>
              <a:t> For in it the righteousness of God is revealed from faith to faith; as it is written, "The just shall live by faith.”</a:t>
            </a:r>
          </a:p>
        </p:txBody>
      </p:sp>
      <p:sp>
        <p:nvSpPr>
          <p:cNvPr id="4" name="Slide Number Placeholder 3"/>
          <p:cNvSpPr>
            <a:spLocks noGrp="1"/>
          </p:cNvSpPr>
          <p:nvPr>
            <p:ph type="sldNum" sz="quarter" idx="10"/>
          </p:nvPr>
        </p:nvSpPr>
        <p:spPr/>
        <p:txBody>
          <a:bodyPr/>
          <a:lstStyle/>
          <a:p>
            <a:fld id="{E627DE64-78E1-43D3-AF14-DAC92939EBDD}" type="slidenum">
              <a:rPr lang="en-US" smtClean="0"/>
              <a:t>5</a:t>
            </a:fld>
            <a:endParaRPr lang="en-US"/>
          </a:p>
        </p:txBody>
      </p:sp>
    </p:spTree>
    <p:extLst>
      <p:ext uri="{BB962C8B-B14F-4D97-AF65-F5344CB8AC3E}">
        <p14:creationId xmlns:p14="http://schemas.microsoft.com/office/powerpoint/2010/main" val="1372006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(Colossians 1:3-6</a:t>
            </a:r>
            <a:r>
              <a:rPr lang="en-US" b="1" i="0" baseline="0" dirty="0" smtClean="0"/>
              <a:t>), </a:t>
            </a:r>
            <a:r>
              <a:rPr lang="en-US" b="0" i="1" baseline="0" dirty="0" smtClean="0"/>
              <a:t>“We give thanks to the God and Father of our Lord Jesus Christ, praying always for you, </a:t>
            </a:r>
            <a:r>
              <a:rPr lang="en-US" b="0" i="1" baseline="30000" dirty="0" smtClean="0"/>
              <a:t>4</a:t>
            </a:r>
            <a:r>
              <a:rPr lang="en-US" b="0" i="1" baseline="0" dirty="0" smtClean="0"/>
              <a:t> since we heard of your faith in Christ Jesus and of your love for all the saints; </a:t>
            </a:r>
            <a:r>
              <a:rPr lang="en-US" b="0" i="1" baseline="30000" dirty="0" smtClean="0"/>
              <a:t>5</a:t>
            </a:r>
            <a:r>
              <a:rPr lang="en-US" b="0" i="1" baseline="0" dirty="0" smtClean="0"/>
              <a:t> because of the hope which is laid up for you in heaven, of which you heard before in the word of the truth of the gospel, </a:t>
            </a:r>
            <a:r>
              <a:rPr lang="en-US" b="0" i="1" baseline="30000" dirty="0" smtClean="0"/>
              <a:t>6</a:t>
            </a:r>
            <a:r>
              <a:rPr lang="en-US" b="0" i="1" baseline="0" dirty="0" smtClean="0"/>
              <a:t> which has come to you, </a:t>
            </a:r>
            <a:r>
              <a:rPr lang="en-US" b="0" i="1" u="sng" baseline="0" dirty="0" smtClean="0"/>
              <a:t>as it has also in all the world, and is bringing forth fruit</a:t>
            </a:r>
            <a:r>
              <a:rPr lang="en-US" b="0" i="1" baseline="0" dirty="0" smtClean="0"/>
              <a:t>, as it is also among you since the day you heard and knew the grace of God in truth.”</a:t>
            </a:r>
          </a:p>
          <a:p>
            <a:endParaRPr lang="en-US" b="1" i="0" baseline="0" dirty="0" smtClean="0"/>
          </a:p>
          <a:p>
            <a:r>
              <a:rPr lang="en-US" b="1" i="0" baseline="0" dirty="0" smtClean="0"/>
              <a:t>(Mark 16:15-16), </a:t>
            </a:r>
            <a:r>
              <a:rPr lang="en-US" b="0" i="1" baseline="0" dirty="0" smtClean="0"/>
              <a:t>"And He said to them, " Go into all the world and preach the gospel to every creature. </a:t>
            </a:r>
            <a:r>
              <a:rPr lang="en-US" b="0" i="1" baseline="30000" dirty="0" smtClean="0"/>
              <a:t>16</a:t>
            </a:r>
            <a:r>
              <a:rPr lang="en-US" b="0" i="1" baseline="0" dirty="0" smtClean="0"/>
              <a:t> He who believes and is baptized will be saved; but he who does not believe will be condemned.”</a:t>
            </a:r>
          </a:p>
        </p:txBody>
      </p:sp>
      <p:sp>
        <p:nvSpPr>
          <p:cNvPr id="4" name="Slide Number Placeholder 3"/>
          <p:cNvSpPr>
            <a:spLocks noGrp="1"/>
          </p:cNvSpPr>
          <p:nvPr>
            <p:ph type="sldNum" sz="quarter" idx="10"/>
          </p:nvPr>
        </p:nvSpPr>
        <p:spPr/>
        <p:txBody>
          <a:bodyPr/>
          <a:lstStyle/>
          <a:p>
            <a:fld id="{E627DE64-78E1-43D3-AF14-DAC92939EBDD}" type="slidenum">
              <a:rPr lang="en-US" smtClean="0"/>
              <a:t>6</a:t>
            </a:fld>
            <a:endParaRPr lang="en-US"/>
          </a:p>
        </p:txBody>
      </p:sp>
    </p:spTree>
    <p:extLst>
      <p:ext uri="{BB962C8B-B14F-4D97-AF65-F5344CB8AC3E}">
        <p14:creationId xmlns:p14="http://schemas.microsoft.com/office/powerpoint/2010/main" val="3790799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(Acts 2:32-36</a:t>
            </a:r>
            <a:r>
              <a:rPr lang="en-US" b="1" i="0" baseline="0" dirty="0" smtClean="0"/>
              <a:t>), </a:t>
            </a:r>
            <a:r>
              <a:rPr lang="en-US" b="0" i="1" baseline="0" dirty="0" smtClean="0"/>
              <a:t>“This Jesus God has raised up, of which we are all witnesses. </a:t>
            </a:r>
            <a:r>
              <a:rPr lang="en-US" b="0" i="1" baseline="30000" dirty="0" smtClean="0"/>
              <a:t>33</a:t>
            </a:r>
            <a:r>
              <a:rPr lang="en-US" b="0" i="1" baseline="0" dirty="0" smtClean="0"/>
              <a:t> Therefore being exalted to the right hand of God, and having received from the Father the promise of the Holy Spirit, He poured out this which you now see and hear. </a:t>
            </a:r>
            <a:r>
              <a:rPr lang="en-US" b="0" i="1" baseline="30000" dirty="0" smtClean="0"/>
              <a:t>34</a:t>
            </a:r>
            <a:r>
              <a:rPr lang="en-US" b="0" i="1" baseline="0" dirty="0" smtClean="0"/>
              <a:t> "For David did not ascend into the heavens, but he says himself:  'The Lord said to my Lord, "Sit at My right hand, </a:t>
            </a:r>
            <a:r>
              <a:rPr lang="en-US" b="0" i="1" baseline="30000" dirty="0" smtClean="0"/>
              <a:t>35</a:t>
            </a:r>
            <a:r>
              <a:rPr lang="en-US" b="0" i="1" baseline="0" dirty="0" smtClean="0"/>
              <a:t> Till I make Your enemies Your footstool." ‘ </a:t>
            </a:r>
            <a:r>
              <a:rPr lang="en-US" b="0" i="1" baseline="30000" dirty="0" smtClean="0"/>
              <a:t>36</a:t>
            </a:r>
            <a:r>
              <a:rPr lang="en-US" b="0" i="1" baseline="0" dirty="0" smtClean="0"/>
              <a:t> "Therefore let all the house of Israel know assuredly that God has made this Jesus, whom you crucified, both Lord and Christ.".”</a:t>
            </a:r>
          </a:p>
        </p:txBody>
      </p:sp>
      <p:sp>
        <p:nvSpPr>
          <p:cNvPr id="4" name="Slide Number Placeholder 3"/>
          <p:cNvSpPr>
            <a:spLocks noGrp="1"/>
          </p:cNvSpPr>
          <p:nvPr>
            <p:ph type="sldNum" sz="quarter" idx="10"/>
          </p:nvPr>
        </p:nvSpPr>
        <p:spPr/>
        <p:txBody>
          <a:bodyPr/>
          <a:lstStyle/>
          <a:p>
            <a:fld id="{E627DE64-78E1-43D3-AF14-DAC92939EBDD}" type="slidenum">
              <a:rPr lang="en-US" smtClean="0"/>
              <a:t>7</a:t>
            </a:fld>
            <a:endParaRPr lang="en-US"/>
          </a:p>
        </p:txBody>
      </p:sp>
    </p:spTree>
    <p:extLst>
      <p:ext uri="{BB962C8B-B14F-4D97-AF65-F5344CB8AC3E}">
        <p14:creationId xmlns:p14="http://schemas.microsoft.com/office/powerpoint/2010/main" val="378789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(Philippians 2:5-11), </a:t>
            </a:r>
            <a:r>
              <a:rPr lang="en-US" i="1" dirty="0" smtClean="0"/>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endParaRPr lang="en-US" i="1" dirty="0"/>
          </a:p>
        </p:txBody>
      </p:sp>
      <p:sp>
        <p:nvSpPr>
          <p:cNvPr id="4" name="Slide Number Placeholder 3"/>
          <p:cNvSpPr>
            <a:spLocks noGrp="1"/>
          </p:cNvSpPr>
          <p:nvPr>
            <p:ph type="sldNum" sz="quarter" idx="10"/>
          </p:nvPr>
        </p:nvSpPr>
        <p:spPr/>
        <p:txBody>
          <a:bodyPr/>
          <a:lstStyle/>
          <a:p>
            <a:fld id="{E627DE64-78E1-43D3-AF14-DAC92939EBDD}" type="slidenum">
              <a:rPr lang="en-US" smtClean="0"/>
              <a:t>8</a:t>
            </a:fld>
            <a:endParaRPr lang="en-US"/>
          </a:p>
        </p:txBody>
      </p:sp>
    </p:spTree>
    <p:extLst>
      <p:ext uri="{BB962C8B-B14F-4D97-AF65-F5344CB8AC3E}">
        <p14:creationId xmlns:p14="http://schemas.microsoft.com/office/powerpoint/2010/main" val="2415092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12/13/2015</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3312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6098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4971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8996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12/13/2015</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039643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2999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12/13/2015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42428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2649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1069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12/13/2015</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6812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12/13/2015</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43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12/13/2015</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1707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6912">
          <p15:clr>
            <a:srgbClr val="F26B43"/>
          </p15:clr>
        </p15:guide>
        <p15:guide id="4294967295" pos="936">
          <p15:clr>
            <a:srgbClr val="F26B43"/>
          </p15:clr>
        </p15:guide>
        <p15:guide id="4294967295" pos="864">
          <p15:clr>
            <a:srgbClr val="F26B43"/>
          </p15:clr>
        </p15:guide>
        <p15:guide id="0" orient="horz" pos="1368" userDrawn="1">
          <p15:clr>
            <a:srgbClr val="F26B43"/>
          </p15:clr>
        </p15:guide>
        <p15:guide id="0" orient="horz" pos="1440" userDrawn="1">
          <p15:clr>
            <a:srgbClr val="F26B43"/>
          </p15:clr>
        </p15:guide>
        <p15:guide id="0" orient="horz" pos="3696" userDrawn="1">
          <p15:clr>
            <a:srgbClr val="F26B43"/>
          </p15:clr>
        </p15:guide>
        <p15:guide id="0" orient="horz" pos="432" userDrawn="1">
          <p15:clr>
            <a:srgbClr val="F26B43"/>
          </p15:clr>
        </p15:guide>
        <p15:guide id="0" orient="horz" pos="1512" userDrawn="1">
          <p15:clr>
            <a:srgbClr val="F26B43"/>
          </p15:clr>
        </p15:guide>
        <p15:guide id="0" pos="5184" userDrawn="1">
          <p15:clr>
            <a:srgbClr val="F26B43"/>
          </p15:clr>
        </p15:guide>
        <p15:guide id="0" pos="702" userDrawn="1">
          <p15:clr>
            <a:srgbClr val="F26B43"/>
          </p15:clr>
        </p15:guide>
        <p15:guide id="0" pos="6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Great is the </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8000" cap="none" dirty="0" smtClean="0">
                <a:latin typeface="Blue Highway Condensed" panose="02010603020202020303" pitchFamily="2" charset="0"/>
              </a:rPr>
              <a:t>Mystery of Godliness</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644153"/>
          </a:xfrm>
          <a:ln w="12700">
            <a:noFill/>
          </a:ln>
        </p:spPr>
        <p:txBody>
          <a:bodyPr>
            <a:normAutofit/>
          </a:bodyPr>
          <a:lstStyle/>
          <a:p>
            <a:pPr indent="174625" algn="l"/>
            <a:r>
              <a:rPr lang="en-US" sz="3200" dirty="0" smtClean="0">
                <a:latin typeface="Calibri" panose="020F0502020204030204" pitchFamily="34" charset="0"/>
              </a:rPr>
              <a:t>“And </a:t>
            </a:r>
            <a:r>
              <a:rPr lang="en-US" sz="3200" dirty="0">
                <a:latin typeface="Calibri" panose="020F0502020204030204" pitchFamily="34" charset="0"/>
              </a:rPr>
              <a:t>without controversy great is the mystery of godliness</a:t>
            </a:r>
            <a:r>
              <a:rPr lang="en-US" sz="3200" dirty="0" smtClean="0">
                <a:latin typeface="Calibri" panose="020F0502020204030204" pitchFamily="34" charset="0"/>
              </a:rPr>
              <a:t>: God </a:t>
            </a:r>
            <a:r>
              <a:rPr lang="en-US" sz="3200" dirty="0">
                <a:latin typeface="Calibri" panose="020F0502020204030204" pitchFamily="34" charset="0"/>
              </a:rPr>
              <a:t>was </a:t>
            </a:r>
            <a:r>
              <a:rPr lang="en-US" sz="3200" dirty="0" err="1" smtClean="0">
                <a:latin typeface="Calibri" panose="020F0502020204030204" pitchFamily="34" charset="0"/>
              </a:rPr>
              <a:t>mani-fested</a:t>
            </a:r>
            <a:r>
              <a:rPr lang="en-US" sz="3200" dirty="0" smtClean="0">
                <a:latin typeface="Calibri" panose="020F0502020204030204" pitchFamily="34" charset="0"/>
              </a:rPr>
              <a:t> </a:t>
            </a:r>
            <a:r>
              <a:rPr lang="en-US" sz="3200" dirty="0">
                <a:latin typeface="Calibri" panose="020F0502020204030204" pitchFamily="34" charset="0"/>
              </a:rPr>
              <a:t>in the flesh</a:t>
            </a:r>
            <a:r>
              <a:rPr lang="en-US" sz="3200" dirty="0" smtClean="0">
                <a:latin typeface="Calibri" panose="020F0502020204030204" pitchFamily="34" charset="0"/>
              </a:rPr>
              <a:t>, Justified </a:t>
            </a:r>
            <a:r>
              <a:rPr lang="en-US" sz="3200" dirty="0">
                <a:latin typeface="Calibri" panose="020F0502020204030204" pitchFamily="34" charset="0"/>
              </a:rPr>
              <a:t>in the Spirit</a:t>
            </a:r>
            <a:r>
              <a:rPr lang="en-US" sz="3200" dirty="0" smtClean="0">
                <a:latin typeface="Calibri" panose="020F0502020204030204" pitchFamily="34" charset="0"/>
              </a:rPr>
              <a:t>, Seen </a:t>
            </a:r>
            <a:r>
              <a:rPr lang="en-US" sz="3200" dirty="0">
                <a:latin typeface="Calibri" panose="020F0502020204030204" pitchFamily="34" charset="0"/>
              </a:rPr>
              <a:t>by angels</a:t>
            </a:r>
            <a:r>
              <a:rPr lang="en-US" sz="3200" dirty="0" smtClean="0">
                <a:latin typeface="Calibri" panose="020F0502020204030204" pitchFamily="34" charset="0"/>
              </a:rPr>
              <a:t>, Preached </a:t>
            </a:r>
            <a:r>
              <a:rPr lang="en-US" sz="3200" dirty="0">
                <a:latin typeface="Calibri" panose="020F0502020204030204" pitchFamily="34" charset="0"/>
              </a:rPr>
              <a:t>among the Gentiles</a:t>
            </a:r>
            <a:r>
              <a:rPr lang="en-US" sz="3200" dirty="0" smtClean="0">
                <a:latin typeface="Calibri" panose="020F0502020204030204" pitchFamily="34" charset="0"/>
              </a:rPr>
              <a:t>, Believed </a:t>
            </a:r>
            <a:r>
              <a:rPr lang="en-US" sz="3200" dirty="0">
                <a:latin typeface="Calibri" panose="020F0502020204030204" pitchFamily="34" charset="0"/>
              </a:rPr>
              <a:t>on in the world</a:t>
            </a:r>
            <a:r>
              <a:rPr lang="en-US" sz="3200" dirty="0" smtClean="0">
                <a:latin typeface="Calibri" panose="020F0502020204030204" pitchFamily="34" charset="0"/>
              </a:rPr>
              <a:t>, Received </a:t>
            </a:r>
            <a:r>
              <a:rPr lang="en-US" sz="3200" dirty="0">
                <a:latin typeface="Calibri" panose="020F0502020204030204" pitchFamily="34" charset="0"/>
              </a:rPr>
              <a:t>up in </a:t>
            </a:r>
            <a:r>
              <a:rPr lang="en-US" sz="3200" dirty="0" smtClean="0">
                <a:latin typeface="Calibri" panose="020F0502020204030204" pitchFamily="34" charset="0"/>
              </a:rPr>
              <a:t>glory” (1 Timothy 3:16)</a:t>
            </a:r>
            <a:endParaRPr lang="en-US" sz="3200" dirty="0">
              <a:latin typeface="Calibri" panose="020F0502020204030204" pitchFamily="34" charset="0"/>
            </a:endParaRPr>
          </a:p>
        </p:txBody>
      </p:sp>
    </p:spTree>
    <p:extLst>
      <p:ext uri="{BB962C8B-B14F-4D97-AF65-F5344CB8AC3E}">
        <p14:creationId xmlns:p14="http://schemas.microsoft.com/office/powerpoint/2010/main" val="420007976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God was manifested</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in the flesh</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644153"/>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Then and now some dispute this, but there is no successful contradiction</a:t>
            </a:r>
          </a:p>
          <a:p>
            <a:pPr marL="457200" indent="-457200" algn="l">
              <a:buFont typeface="Arial" panose="020B0604020202020204" pitchFamily="34" charset="0"/>
              <a:buChar char="•"/>
            </a:pPr>
            <a:r>
              <a:rPr lang="en-US" sz="3200" dirty="0" smtClean="0">
                <a:latin typeface="Calibri" panose="020F0502020204030204" pitchFamily="34" charset="0"/>
              </a:rPr>
              <a:t>(Virgin birth, sinless life, miracles performed, resurrection from dead)</a:t>
            </a:r>
          </a:p>
          <a:p>
            <a:pPr marL="457200" indent="-457200" algn="l">
              <a:buFont typeface="Arial" panose="020B0604020202020204" pitchFamily="34" charset="0"/>
              <a:buChar char="•"/>
            </a:pPr>
            <a:r>
              <a:rPr lang="en-US" sz="3200" dirty="0" smtClean="0">
                <a:latin typeface="Calibri" panose="020F0502020204030204" pitchFamily="34" charset="0"/>
              </a:rPr>
              <a:t>To deny is antichrist (1 John 4:3)</a:t>
            </a:r>
          </a:p>
          <a:p>
            <a:pPr marL="457200" indent="-457200" algn="l">
              <a:buFont typeface="Arial" panose="020B0604020202020204" pitchFamily="34" charset="0"/>
              <a:buChar char="•"/>
            </a:pPr>
            <a:r>
              <a:rPr lang="en-US" sz="3200" dirty="0" smtClean="0">
                <a:latin typeface="Calibri" panose="020F0502020204030204" pitchFamily="34" charset="0"/>
              </a:rPr>
              <a:t>Jesus, the Word (John 1:1-3, 14)</a:t>
            </a:r>
            <a:endParaRPr lang="en-US" sz="3200" dirty="0">
              <a:latin typeface="Calibri" panose="020F0502020204030204" pitchFamily="34" charset="0"/>
            </a:endParaRPr>
          </a:p>
        </p:txBody>
      </p:sp>
    </p:spTree>
    <p:extLst>
      <p:ext uri="{BB962C8B-B14F-4D97-AF65-F5344CB8AC3E}">
        <p14:creationId xmlns:p14="http://schemas.microsoft.com/office/powerpoint/2010/main" val="130503667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Justified</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by the Spirit</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lnSpcReduction="10000"/>
          </a:bodyPr>
          <a:lstStyle/>
          <a:p>
            <a:pPr marL="457200" indent="-457200" algn="l">
              <a:buFont typeface="Arial" panose="020B0604020202020204" pitchFamily="34" charset="0"/>
              <a:buChar char="•"/>
            </a:pPr>
            <a:r>
              <a:rPr lang="en-US" sz="3200" dirty="0" smtClean="0">
                <a:latin typeface="Calibri" panose="020F0502020204030204" pitchFamily="34" charset="0"/>
              </a:rPr>
              <a:t>Spirit testified of Him while He was on the earth (Matthew 3:16)</a:t>
            </a:r>
          </a:p>
          <a:p>
            <a:pPr marL="457200" indent="-457200" algn="l">
              <a:buFont typeface="Arial" panose="020B0604020202020204" pitchFamily="34" charset="0"/>
              <a:buChar char="•"/>
            </a:pPr>
            <a:r>
              <a:rPr lang="en-US" sz="3200" dirty="0" smtClean="0">
                <a:latin typeface="Calibri" panose="020F0502020204030204" pitchFamily="34" charset="0"/>
              </a:rPr>
              <a:t>As the “Comforter”, the Spirit followed Jesus (John 15:26)</a:t>
            </a:r>
          </a:p>
          <a:p>
            <a:pPr marL="457200" indent="-457200" algn="l">
              <a:buFont typeface="Arial" panose="020B0604020202020204" pitchFamily="34" charset="0"/>
              <a:buChar char="•"/>
            </a:pPr>
            <a:r>
              <a:rPr lang="en-US" sz="3200" dirty="0" smtClean="0">
                <a:latin typeface="Calibri" panose="020F0502020204030204" pitchFamily="34" charset="0"/>
              </a:rPr>
              <a:t>The Spirit justifies Jesus’ claims (shows him guiltless of false charges made) (Matthew 12:22-24,28)</a:t>
            </a:r>
            <a:endParaRPr lang="en-US" sz="3200" dirty="0">
              <a:latin typeface="Calibri" panose="020F0502020204030204" pitchFamily="34" charset="0"/>
            </a:endParaRPr>
          </a:p>
        </p:txBody>
      </p:sp>
    </p:spTree>
    <p:extLst>
      <p:ext uri="{BB962C8B-B14F-4D97-AF65-F5344CB8AC3E}">
        <p14:creationId xmlns:p14="http://schemas.microsoft.com/office/powerpoint/2010/main" val="390372309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Seen</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by angels</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lnSpcReduction="10000"/>
          </a:bodyPr>
          <a:lstStyle/>
          <a:p>
            <a:pPr marL="457200" indent="-457200" algn="l">
              <a:buFont typeface="Arial" panose="020B0604020202020204" pitchFamily="34" charset="0"/>
              <a:buChar char="•"/>
            </a:pPr>
            <a:r>
              <a:rPr lang="en-US" sz="3200" dirty="0" smtClean="0">
                <a:latin typeface="Calibri" panose="020F0502020204030204" pitchFamily="34" charset="0"/>
              </a:rPr>
              <a:t>Angels joyfully announced His birth (Luke 2:13-14)</a:t>
            </a:r>
          </a:p>
          <a:p>
            <a:pPr marL="457200" indent="-457200" algn="l">
              <a:buFont typeface="Arial" panose="020B0604020202020204" pitchFamily="34" charset="0"/>
              <a:buChar char="•"/>
            </a:pPr>
            <a:r>
              <a:rPr lang="en-US" sz="3200" dirty="0" smtClean="0">
                <a:latin typeface="Calibri" panose="020F0502020204030204" pitchFamily="34" charset="0"/>
              </a:rPr>
              <a:t>Angels came to His aid in the wilderness (Matthew 4:11)</a:t>
            </a:r>
          </a:p>
          <a:p>
            <a:pPr marL="457200" indent="-457200" algn="l">
              <a:buFont typeface="Arial" panose="020B0604020202020204" pitchFamily="34" charset="0"/>
              <a:buChar char="•"/>
            </a:pPr>
            <a:r>
              <a:rPr lang="en-US" sz="3200" dirty="0" smtClean="0">
                <a:latin typeface="Calibri" panose="020F0502020204030204" pitchFamily="34" charset="0"/>
              </a:rPr>
              <a:t>Announced His resurrection (Matthew 28:5-6), and affirmed His return at His ascension (Acts 1:9-11)</a:t>
            </a:r>
            <a:endParaRPr lang="en-US" sz="3200" dirty="0">
              <a:latin typeface="Calibri" panose="020F0502020204030204" pitchFamily="34" charset="0"/>
            </a:endParaRPr>
          </a:p>
        </p:txBody>
      </p:sp>
    </p:spTree>
    <p:extLst>
      <p:ext uri="{BB962C8B-B14F-4D97-AF65-F5344CB8AC3E}">
        <p14:creationId xmlns:p14="http://schemas.microsoft.com/office/powerpoint/2010/main" val="2873970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Preached</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8000" cap="none" dirty="0" smtClean="0">
                <a:latin typeface="Blue Highway Condensed" panose="02010603020202020303" pitchFamily="2" charset="0"/>
              </a:rPr>
              <a:t>among the Gentiles</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The gospel to the Gentiles was foretold (Isaiah 2:2)</a:t>
            </a:r>
          </a:p>
          <a:p>
            <a:pPr marL="457200" indent="-457200" algn="l">
              <a:buFont typeface="Arial" panose="020B0604020202020204" pitchFamily="34" charset="0"/>
              <a:buChar char="•"/>
            </a:pPr>
            <a:r>
              <a:rPr lang="en-US" sz="3200" dirty="0" smtClean="0">
                <a:latin typeface="Calibri" panose="020F0502020204030204" pitchFamily="34" charset="0"/>
              </a:rPr>
              <a:t>Jesus is preached to the whole world for the redemption of </a:t>
            </a:r>
            <a:r>
              <a:rPr lang="en-US" sz="3200" u="sng" dirty="0" smtClean="0">
                <a:latin typeface="Calibri" panose="020F0502020204030204" pitchFamily="34" charset="0"/>
              </a:rPr>
              <a:t>all men</a:t>
            </a:r>
            <a:r>
              <a:rPr lang="en-US" sz="3200" dirty="0" smtClean="0">
                <a:latin typeface="Calibri" panose="020F0502020204030204" pitchFamily="34" charset="0"/>
              </a:rPr>
              <a:t>! [A glorious thing!] (Romans 1:16-17)</a:t>
            </a:r>
            <a:endParaRPr lang="en-US" sz="3200" dirty="0">
              <a:latin typeface="Calibri" panose="020F0502020204030204" pitchFamily="34" charset="0"/>
            </a:endParaRPr>
          </a:p>
        </p:txBody>
      </p:sp>
    </p:spTree>
    <p:extLst>
      <p:ext uri="{BB962C8B-B14F-4D97-AF65-F5344CB8AC3E}">
        <p14:creationId xmlns:p14="http://schemas.microsoft.com/office/powerpoint/2010/main" val="87601714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Believed on</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in the world</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Everywhere the gospel is preached it bears fruit! (Colossians 1:3-6)</a:t>
            </a:r>
          </a:p>
          <a:p>
            <a:pPr marL="457200" indent="-457200" algn="l">
              <a:buFont typeface="Arial" panose="020B0604020202020204" pitchFamily="34" charset="0"/>
              <a:buChar char="•"/>
            </a:pPr>
            <a:r>
              <a:rPr lang="en-US" sz="3200" dirty="0" smtClean="0">
                <a:latin typeface="Calibri" panose="020F0502020204030204" pitchFamily="34" charset="0"/>
              </a:rPr>
              <a:t>The question is, will you believe and obey the great message of salvation found in Jesus as the Son of God? (Mark 16:15-16)</a:t>
            </a:r>
            <a:endParaRPr lang="en-US" sz="3200" dirty="0">
              <a:latin typeface="Calibri" panose="020F0502020204030204" pitchFamily="34" charset="0"/>
            </a:endParaRPr>
          </a:p>
        </p:txBody>
      </p:sp>
    </p:spTree>
    <p:extLst>
      <p:ext uri="{BB962C8B-B14F-4D97-AF65-F5344CB8AC3E}">
        <p14:creationId xmlns:p14="http://schemas.microsoft.com/office/powerpoint/2010/main" val="43250077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Received up</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in glory</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Jesus’ ascension to heaven marked the moment of His exaltation          (Acts 2:32-36)</a:t>
            </a:r>
          </a:p>
        </p:txBody>
      </p:sp>
    </p:spTree>
    <p:extLst>
      <p:ext uri="{BB962C8B-B14F-4D97-AF65-F5344CB8AC3E}">
        <p14:creationId xmlns:p14="http://schemas.microsoft.com/office/powerpoint/2010/main" val="426613240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Conclusion</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983441"/>
            <a:ext cx="6938682" cy="3644153"/>
          </a:xfrm>
          <a:ln w="12700">
            <a:noFill/>
          </a:ln>
        </p:spPr>
        <p:txBody>
          <a:bodyPr>
            <a:normAutofit/>
          </a:bodyPr>
          <a:lstStyle/>
          <a:p>
            <a:r>
              <a:rPr lang="en-US" sz="3600" dirty="0" smtClean="0">
                <a:latin typeface="Calibri" panose="020F0502020204030204" pitchFamily="34" charset="0"/>
              </a:rPr>
              <a:t>The glorious gospel of the exalted Christ is “without controversy” </a:t>
            </a:r>
          </a:p>
          <a:p>
            <a:endParaRPr lang="en-US" sz="1400" dirty="0">
              <a:latin typeface="Calibri" panose="020F0502020204030204" pitchFamily="34" charset="0"/>
            </a:endParaRPr>
          </a:p>
          <a:p>
            <a:r>
              <a:rPr lang="en-US" sz="3200" b="1" dirty="0" smtClean="0">
                <a:latin typeface="Calibri" panose="020F0502020204030204" pitchFamily="34" charset="0"/>
              </a:rPr>
              <a:t>(Philippians 2:5-11)</a:t>
            </a:r>
          </a:p>
          <a:p>
            <a:endParaRPr lang="en-US" sz="1400" dirty="0">
              <a:latin typeface="Calibri" panose="020F0502020204030204" pitchFamily="34" charset="0"/>
            </a:endParaRPr>
          </a:p>
          <a:p>
            <a:r>
              <a:rPr lang="en-US" sz="3600" dirty="0" smtClean="0">
                <a:latin typeface="Calibri" panose="020F0502020204030204" pitchFamily="34" charset="0"/>
              </a:rPr>
              <a:t>What remains, will you confess that Jesus Christ is Lord?</a:t>
            </a:r>
            <a:endParaRPr lang="en-US" sz="3600" dirty="0">
              <a:latin typeface="Calibri" panose="020F0502020204030204" pitchFamily="34" charset="0"/>
            </a:endParaRPr>
          </a:p>
        </p:txBody>
      </p:sp>
    </p:spTree>
    <p:extLst>
      <p:ext uri="{BB962C8B-B14F-4D97-AF65-F5344CB8AC3E}">
        <p14:creationId xmlns:p14="http://schemas.microsoft.com/office/powerpoint/2010/main" val="392675383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96</TotalTime>
  <Words>1648</Words>
  <Application>Microsoft Office PowerPoint</Application>
  <PresentationFormat>On-screen Show (4:3)</PresentationFormat>
  <Paragraphs>73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Blue Highway Condensed</vt:lpstr>
      <vt:lpstr>Calibri</vt:lpstr>
      <vt:lpstr>Franklin Gothic Book</vt:lpstr>
      <vt:lpstr>Crop</vt:lpstr>
      <vt:lpstr>                        Great is the      Mystery of Godliness</vt:lpstr>
      <vt:lpstr>                  God was manifested            in the flesh</vt:lpstr>
      <vt:lpstr>                  [Jesus] Justified            by the Spirit</vt:lpstr>
      <vt:lpstr>                  [Jesus] Seen            by angels</vt:lpstr>
      <vt:lpstr>                  [Jesus] Preached     among the Gentiles</vt:lpstr>
      <vt:lpstr>                  [Jesus] Believed on          in the world</vt:lpstr>
      <vt:lpstr>                  [Jesus] Received up             in glory</vt:lpstr>
      <vt:lpstr>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is the      Mystery of Godliness</dc:title>
  <dc:creator>Stan Cox</dc:creator>
  <cp:lastModifiedBy>Stan Cox</cp:lastModifiedBy>
  <cp:revision>11</cp:revision>
  <cp:lastPrinted>2015-12-13T22:44:34Z</cp:lastPrinted>
  <dcterms:created xsi:type="dcterms:W3CDTF">2015-12-13T21:10:08Z</dcterms:created>
  <dcterms:modified xsi:type="dcterms:W3CDTF">2015-12-13T22:46:20Z</dcterms:modified>
</cp:coreProperties>
</file>